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5"/>
    <p:sldMasterId id="214748365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62" roundtripDataSignature="AMtx7mjatt++Zmibv78++yns6G1r4ZxX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D57BE5E-0250-4F15-8BF0-17D8D1FD75EA}">
  <a:tblStyle styleId="{FD57BE5E-0250-4F15-8BF0-17D8D1FD75E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customschemas.google.com/relationships/presentationmetadata" Target="metadata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/>
          <p:nvPr>
            <p:ph idx="2" type="sldImg"/>
          </p:nvPr>
        </p:nvSpPr>
        <p:spPr>
          <a:xfrm>
            <a:off x="-11798300" y="-11796712"/>
            <a:ext cx="11793537" cy="12487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" name="Google Shape;7;n"/>
          <p:cNvSpPr txBox="1"/>
          <p:nvPr>
            <p:ph idx="1"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" name="Google Shape;3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7" name="Google Shape;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5" name="Google Shape;10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3" name="Google Shape;11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9" name="Google Shape;11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6" name="Google Shape;12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3" name="Google Shape;1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0" name="Google Shape;1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7" name="Google Shape;1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4" name="Google Shape;1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1" name="Google Shape;1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" name="Google Shape;4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7" name="Google Shape;1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3" name="Google Shape;17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97c315723_0_43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1" name="Google Shape;181;g597c31572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97c315723_0_52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8" name="Google Shape;188;g597c31572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97c315723_0_60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6" name="Google Shape;196;g597c31572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97c315723_0_74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3" name="Google Shape;203;g597c31572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97c315723_0_81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0" name="Google Shape;210;g597c315723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97c315723_0_88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7" name="Google Shape;217;g597c31572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97c315723_0_95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4" name="Google Shape;224;g597c31572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97c315723_0_109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1" name="Google Shape;231;g597c31572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97c315723_0_102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0" name="Google Shape;240;g597c31572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7" name="Google Shape;24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4" name="Google Shape;25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3" name="Google Shape;26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0" name="Google Shape;27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7" name="Google Shape;27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6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5" name="Google Shape;28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2" name="Google Shape;29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0" name="Google Shape;30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8" name="Google Shape;30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" name="Google Shape;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5" name="Google Shape;31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4" name="Google Shape;32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1" name="Google Shape;33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97c315723_0_0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8" name="Google Shape;338;g597c3157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97c315723_0_36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5" name="Google Shape;345;g597c31572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3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2" name="Google Shape;35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0" name="Google Shape;36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5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7" name="Google Shape;36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4" name="Google Shape;37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1" name="Google Shape;38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" name="Google Shape;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8" name="Google Shape;3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5" name="Google Shape;39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97c315723_0_27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3" name="Google Shape;403;g597c31572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0" name="Google Shape;41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8" name="Google Shape;41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6" name="Google Shape;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3" name="Google Shape;7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97c315723_0_16:notes"/>
          <p:cNvSpPr/>
          <p:nvPr>
            <p:ph idx="2" type="sldImg"/>
          </p:nvPr>
        </p:nvSpPr>
        <p:spPr>
          <a:xfrm>
            <a:off x="2143125" y="695325"/>
            <a:ext cx="257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2" name="Google Shape;82;g597c31572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:notes"/>
          <p:cNvSpPr/>
          <p:nvPr>
            <p:ph idx="2" type="sldImg"/>
          </p:nvPr>
        </p:nvSpPr>
        <p:spPr>
          <a:xfrm>
            <a:off x="2143125" y="695325"/>
            <a:ext cx="25717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1" name="Google Shape;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4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43"/>
          <p:cNvSpPr txBox="1"/>
          <p:nvPr>
            <p:ph idx="12" type="sldNum"/>
          </p:nvPr>
        </p:nvSpPr>
        <p:spPr>
          <a:xfrm>
            <a:off x="6553200" y="6245225"/>
            <a:ext cx="212725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1138" lvl="0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1138" lvl="1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1138" lvl="2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1138" lvl="3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1138" lvl="4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1138" lvl="5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1138" lvl="6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1138" lvl="7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1138" lvl="8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1138" lvl="0" marL="2159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45"/>
          <p:cNvSpPr txBox="1"/>
          <p:nvPr>
            <p:ph idx="12" type="sldNum"/>
          </p:nvPr>
        </p:nvSpPr>
        <p:spPr>
          <a:xfrm>
            <a:off x="6553200" y="6245225"/>
            <a:ext cx="212725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1138" lvl="0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1138" lvl="1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1138" lvl="2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1138" lvl="3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1138" lvl="4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1138" lvl="5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1138" lvl="6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1138" lvl="7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1138" lvl="8" marL="2159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1138" lvl="0" marL="2159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2"/>
          <p:cNvSpPr/>
          <p:nvPr/>
        </p:nvSpPr>
        <p:spPr>
          <a:xfrm>
            <a:off x="8362950" y="6642100"/>
            <a:ext cx="755650" cy="187325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2"/>
          <p:cNvSpPr txBox="1"/>
          <p:nvPr>
            <p:ph type="title"/>
          </p:nvPr>
        </p:nvSpPr>
        <p:spPr>
          <a:xfrm>
            <a:off x="457200" y="274637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2"/>
          <p:cNvSpPr txBox="1"/>
          <p:nvPr>
            <p:ph idx="1" type="body"/>
          </p:nvPr>
        </p:nvSpPr>
        <p:spPr>
          <a:xfrm>
            <a:off x="457200" y="1600200"/>
            <a:ext cx="8223250" cy="4519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/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42"/>
          <p:cNvSpPr/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2"/>
          <p:cNvSpPr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2"/>
          <p:cNvSpPr txBox="1"/>
          <p:nvPr>
            <p:ph idx="12" type="sldNum"/>
          </p:nvPr>
        </p:nvSpPr>
        <p:spPr>
          <a:xfrm>
            <a:off x="6553200" y="6245225"/>
            <a:ext cx="212725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1136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1136" lvl="1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1136" lvl="2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1136" lvl="3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1136" lvl="4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1136" lvl="5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1136" lvl="6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1136" lvl="7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1136" lvl="8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1136" lvl="0" marL="2159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4"/>
          <p:cNvSpPr/>
          <p:nvPr/>
        </p:nvSpPr>
        <p:spPr>
          <a:xfrm>
            <a:off x="8362950" y="6642100"/>
            <a:ext cx="755650" cy="187325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4"/>
          <p:cNvSpPr/>
          <p:nvPr/>
        </p:nvSpPr>
        <p:spPr>
          <a:xfrm>
            <a:off x="8362950" y="6642100"/>
            <a:ext cx="755650" cy="187325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4"/>
          <p:cNvSpPr txBox="1"/>
          <p:nvPr>
            <p:ph type="title"/>
          </p:nvPr>
        </p:nvSpPr>
        <p:spPr>
          <a:xfrm>
            <a:off x="457200" y="274637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4"/>
          <p:cNvSpPr txBox="1"/>
          <p:nvPr>
            <p:ph idx="1" type="body"/>
          </p:nvPr>
        </p:nvSpPr>
        <p:spPr>
          <a:xfrm>
            <a:off x="457200" y="1600200"/>
            <a:ext cx="8223250" cy="4519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/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4"/>
          <p:cNvSpPr/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4"/>
          <p:cNvSpPr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4"/>
          <p:cNvSpPr txBox="1"/>
          <p:nvPr>
            <p:ph idx="12" type="sldNum"/>
          </p:nvPr>
        </p:nvSpPr>
        <p:spPr>
          <a:xfrm>
            <a:off x="6553200" y="6245225"/>
            <a:ext cx="212725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1136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1136" lvl="1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1136" lvl="2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1136" lvl="3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1136" lvl="4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1136" lvl="5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1136" lvl="6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1136" lvl="7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1136" lvl="8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b="0" i="0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1136" lvl="0" marL="2159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3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64.png"/><Relationship Id="rId5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Relationship Id="rId4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Relationship Id="rId4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Relationship Id="rId4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Relationship Id="rId4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g"/><Relationship Id="rId4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jpg"/><Relationship Id="rId4" Type="http://schemas.openxmlformats.org/officeDocument/2006/relationships/image" Target="../media/image30.jpg"/><Relationship Id="rId5" Type="http://schemas.openxmlformats.org/officeDocument/2006/relationships/image" Target="../media/image50.png"/><Relationship Id="rId6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g"/><Relationship Id="rId4" Type="http://schemas.openxmlformats.org/officeDocument/2006/relationships/image" Target="../media/image2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g"/><Relationship Id="rId4" Type="http://schemas.openxmlformats.org/officeDocument/2006/relationships/image" Target="../media/image5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jpg"/><Relationship Id="rId4" Type="http://schemas.openxmlformats.org/officeDocument/2006/relationships/image" Target="../media/image29.jpg"/><Relationship Id="rId5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g"/><Relationship Id="rId4" Type="http://schemas.openxmlformats.org/officeDocument/2006/relationships/image" Target="../media/image5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jpg"/><Relationship Id="rId4" Type="http://schemas.openxmlformats.org/officeDocument/2006/relationships/image" Target="../media/image35.png"/><Relationship Id="rId5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jpg"/><Relationship Id="rId4" Type="http://schemas.openxmlformats.org/officeDocument/2006/relationships/image" Target="../media/image33.png"/><Relationship Id="rId5" Type="http://schemas.openxmlformats.org/officeDocument/2006/relationships/image" Target="../media/image3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jpg"/><Relationship Id="rId4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jpg"/><Relationship Id="rId4" Type="http://schemas.openxmlformats.org/officeDocument/2006/relationships/image" Target="../media/image43.jpg"/><Relationship Id="rId5" Type="http://schemas.openxmlformats.org/officeDocument/2006/relationships/image" Target="../media/image57.jpg"/><Relationship Id="rId6" Type="http://schemas.openxmlformats.org/officeDocument/2006/relationships/image" Target="../media/image4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jpg"/><Relationship Id="rId4" Type="http://schemas.openxmlformats.org/officeDocument/2006/relationships/image" Target="../media/image3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jpg"/><Relationship Id="rId4" Type="http://schemas.openxmlformats.org/officeDocument/2006/relationships/image" Target="../media/image3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jpg"/><Relationship Id="rId4" Type="http://schemas.openxmlformats.org/officeDocument/2006/relationships/image" Target="../media/image4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jpg"/><Relationship Id="rId4" Type="http://schemas.openxmlformats.org/officeDocument/2006/relationships/image" Target="../media/image4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jpg"/><Relationship Id="rId4" Type="http://schemas.openxmlformats.org/officeDocument/2006/relationships/image" Target="../media/image44.png"/><Relationship Id="rId5" Type="http://schemas.openxmlformats.org/officeDocument/2006/relationships/image" Target="../media/image3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jpg"/><Relationship Id="rId4" Type="http://schemas.openxmlformats.org/officeDocument/2006/relationships/image" Target="../media/image6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jpg"/><Relationship Id="rId4" Type="http://schemas.openxmlformats.org/officeDocument/2006/relationships/image" Target="../media/image6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jpg"/><Relationship Id="rId4" Type="http://schemas.openxmlformats.org/officeDocument/2006/relationships/image" Target="../media/image4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jpg"/><Relationship Id="rId4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jpg"/><Relationship Id="rId4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jpg"/><Relationship Id="rId4" Type="http://schemas.openxmlformats.org/officeDocument/2006/relationships/image" Target="../media/image47.png"/><Relationship Id="rId5" Type="http://schemas.openxmlformats.org/officeDocument/2006/relationships/image" Target="../media/image6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jpg"/><Relationship Id="rId4" Type="http://schemas.openxmlformats.org/officeDocument/2006/relationships/image" Target="../media/image6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jp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7.jpg"/><Relationship Id="rId6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21.jpg"/><Relationship Id="rId6" Type="http://schemas.openxmlformats.org/officeDocument/2006/relationships/image" Target="../media/image6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"/>
          <p:cNvSpPr txBox="1"/>
          <p:nvPr/>
        </p:nvSpPr>
        <p:spPr>
          <a:xfrm>
            <a:off x="2411412" y="404812"/>
            <a:ext cx="6664325" cy="2303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rier New"/>
              <a:buNone/>
            </a:pPr>
            <a:r>
              <a:rPr b="1" i="0" lang="en-US" sz="30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Epítome sobre os inimigos invisíveis nas tecnologias digitalmente transformadoras </a:t>
            </a:r>
            <a:endParaRPr/>
          </a:p>
        </p:txBody>
      </p:sp>
      <p:sp>
        <p:nvSpPr>
          <p:cNvPr id="36" name="Google Shape;36;p1"/>
          <p:cNvSpPr txBox="1"/>
          <p:nvPr/>
        </p:nvSpPr>
        <p:spPr>
          <a:xfrm>
            <a:off x="4932362" y="5949950"/>
            <a:ext cx="4032250" cy="71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urier New"/>
              <a:buNone/>
            </a:pPr>
            <a:r>
              <a:rPr b="1" i="0" lang="en-US" sz="1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ADESG/MG - CEPE 2019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urier New"/>
              <a:buNone/>
            </a:pPr>
            <a:r>
              <a:rPr b="1" i="0" lang="en-US" sz="1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Belo Horizonte, 10 de junho de 2019</a:t>
            </a:r>
            <a:endParaRPr/>
          </a:p>
        </p:txBody>
      </p:sp>
      <p:sp>
        <p:nvSpPr>
          <p:cNvPr id="37" name="Google Shape;37;p1"/>
          <p:cNvSpPr txBox="1"/>
          <p:nvPr/>
        </p:nvSpPr>
        <p:spPr>
          <a:xfrm>
            <a:off x="3635375" y="3357562"/>
            <a:ext cx="4572000" cy="91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1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Raphael Bastos</a:t>
            </a:r>
            <a:br>
              <a:rPr b="1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b="1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ÁREA 31 HACKERSPACE</a:t>
            </a:r>
            <a:br>
              <a:rPr b="1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DEFCON</a:t>
            </a:r>
            <a:endParaRPr/>
          </a:p>
        </p:txBody>
      </p:sp>
      <p:sp>
        <p:nvSpPr>
          <p:cNvPr id="100" name="Google Shape;100;p9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Primeira edição: 09/05/1993 - Las Vegas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Uma das maiores conferências hacker do mundo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01" name="Google Shape;10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2387" y="2979737"/>
            <a:ext cx="2841625" cy="213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2475" y="3033712"/>
            <a:ext cx="2290762" cy="17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Conferências brasileiras</a:t>
            </a:r>
            <a:endParaRPr/>
          </a:p>
        </p:txBody>
      </p:sp>
      <p:sp>
        <p:nvSpPr>
          <p:cNvPr id="108" name="Google Shape;108;p10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H2HC (Hackers to Hackers Conference)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BHACK Conference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09" name="Google Shape;10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7062" y="5254625"/>
            <a:ext cx="3817937" cy="108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5262" y="1944687"/>
            <a:ext cx="4511675" cy="33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Provedores de BBS e internet</a:t>
            </a:r>
            <a:endParaRPr/>
          </a:p>
        </p:txBody>
      </p:sp>
      <p:sp>
        <p:nvSpPr>
          <p:cNvPr id="116" name="Google Shape;116;p11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Comercialização iniciada nos anos 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Desde 2006 são maioria as Datas wherehouse (nuvem)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Kevin Mitnick</a:t>
            </a:r>
            <a:endParaRPr/>
          </a:p>
        </p:txBody>
      </p:sp>
      <p:sp>
        <p:nvSpPr>
          <p:cNvPr id="122" name="Google Shape;122;p12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Preso em 15/02/1995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23" name="Google Shape;12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9225" y="2357437"/>
            <a:ext cx="2303462" cy="380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Wikileaks</a:t>
            </a:r>
            <a:endParaRPr/>
          </a:p>
        </p:txBody>
      </p:sp>
      <p:sp>
        <p:nvSpPr>
          <p:cNvPr id="129" name="Google Shape;129;p13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Fundado em 04/10/2006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750" y="2784475"/>
            <a:ext cx="4570412" cy="304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Bitcoin/Blockchain</a:t>
            </a:r>
            <a:endParaRPr/>
          </a:p>
        </p:txBody>
      </p:sp>
      <p:sp>
        <p:nvSpPr>
          <p:cNvPr id="136" name="Google Shape;136;p14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Criado em 2008 por Satoshi Nakamoto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identidade desconhecida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37" name="Google Shape;1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8925" y="4032250"/>
            <a:ext cx="4659312" cy="25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Guerra Eletrônica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Operação aurora (2009)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Char char="•"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Primeiro ataque sofisticado financiado por um estado (China vs empresas americanas)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44" name="Google Shape;14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6775" y="2303462"/>
            <a:ext cx="4010025" cy="225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Guerra Eletrônica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Comando cibernético dos EUA (criado em 2009)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Donald Trump decidiu em 2017 elevar o status do comando cibernético à mesma categoria das divisões do Pentágono dedicadas ao combate a ciberataque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51" name="Google Shape;15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900" y="1214437"/>
            <a:ext cx="2085975" cy="2097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Guerra Eletrônica</a:t>
            </a:r>
            <a:endParaRPr/>
          </a:p>
        </p:txBody>
      </p:sp>
      <p:sp>
        <p:nvSpPr>
          <p:cNvPr id="157" name="Google Shape;157;p17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Stuxnet (2010)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Char char="•"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Vírus desenvolvido em parceria entre EUA e Israel para sabotar uma usina de enriquecimento de urânio no Irã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6712" y="2355850"/>
            <a:ext cx="1851025" cy="138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Guerra Eletrônica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Edward Snowden (2013)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Char char="•"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Tornou públicos detalhes de vários programas que constituem o sistema de vigilância global da NSA americana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 txBox="1"/>
          <p:nvPr/>
        </p:nvSpPr>
        <p:spPr>
          <a:xfrm>
            <a:off x="395287" y="188912"/>
            <a:ext cx="8229600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Menu</a:t>
            </a: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2771775" y="1600200"/>
            <a:ext cx="59150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8662" y="-88900"/>
            <a:ext cx="7145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Guerra Eletrônica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36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Char char="•"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Huawei</a:t>
            </a:r>
            <a:endParaRPr/>
          </a:p>
          <a:p>
            <a:pPr indent="-336550" lvl="0" marL="3365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Char char="•"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Israel bombardeia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Deep Web e Dark Web</a:t>
            </a: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4312" y="3676650"/>
            <a:ext cx="5237162" cy="244316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/>
        </p:nvSpPr>
        <p:spPr>
          <a:xfrm>
            <a:off x="2427287" y="1362075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36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Char char="•"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The TOR Project foi desenvolvido em 2002</a:t>
            </a:r>
            <a:endParaRPr/>
          </a:p>
          <a:p>
            <a:pPr indent="-336550" lvl="0" marL="3365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Browser (firefox modificado)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97c315723_0_43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184" name="Google Shape;184;g597c315723_0_43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g597c315723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8900" y="1508850"/>
            <a:ext cx="5000000" cy="5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97c315723_0_52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191" name="Google Shape;191;g597c315723_0_52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597c315723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5900" y="3804903"/>
            <a:ext cx="3621000" cy="27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597c315723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3550" y="1169900"/>
            <a:ext cx="6130799" cy="24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97c315723_0_60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199" name="Google Shape;199;g597c315723_0_60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g597c315723_0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9763" y="1492292"/>
            <a:ext cx="6069175" cy="474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97c315723_0_74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206" name="Google Shape;206;g597c315723_0_74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g597c315723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7975" y="2304200"/>
            <a:ext cx="6587350" cy="26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97c315723_0_81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213" name="Google Shape;213;g597c315723_0_81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597c315723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1275" y="1102334"/>
            <a:ext cx="5290125" cy="57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97c315723_0_88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220" name="Google Shape;220;g597c315723_0_88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g597c315723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6150" y="1600200"/>
            <a:ext cx="619125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97c315723_0_95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227" name="Google Shape;227;g597c315723_0_95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g597c315723_0_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7650" y="1169880"/>
            <a:ext cx="6047250" cy="548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97c315723_0_109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234" name="Google Shape;234;g597c315723_0_109"/>
          <p:cNvSpPr/>
          <p:nvPr/>
        </p:nvSpPr>
        <p:spPr>
          <a:xfrm>
            <a:off x="2270575" y="941825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rgbClr val="000000"/>
              </a:solidFill>
            </a:endParaRPr>
          </a:p>
        </p:txBody>
      </p:sp>
      <p:pic>
        <p:nvPicPr>
          <p:cNvPr id="235" name="Google Shape;235;g597c315723_0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028" y="2416975"/>
            <a:ext cx="6043700" cy="40413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6" name="Google Shape;236;g597c315723_0_109"/>
          <p:cNvGraphicFramePr/>
          <p:nvPr/>
        </p:nvGraphicFramePr>
        <p:xfrm>
          <a:off x="6493150" y="1169900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{FD57BE5E-0250-4F15-8BF0-17D8D1FD75EA}</a:tableStyleId>
              </a:tblPr>
              <a:tblGrid>
                <a:gridCol w="2548300"/>
              </a:tblGrid>
              <a:tr h="402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highlight>
                            <a:srgbClr val="FFFFFF"/>
                          </a:highlight>
                        </a:rPr>
                        <a:t>Solicitante:</a:t>
                      </a:r>
                      <a:endParaRPr sz="8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677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highlight>
                            <a:srgbClr val="FFFFFF"/>
                          </a:highlight>
                        </a:rPr>
                        <a:t>BAYTEC TECNOLOGIA LTDA. </a:t>
                      </a:r>
                      <a:endParaRPr b="1" sz="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highlight>
                            <a:srgbClr val="FFFFFF"/>
                          </a:highlight>
                        </a:rPr>
                        <a:t>RUA ALUISIO AZEVEDO 40 ROCHA </a:t>
                      </a:r>
                      <a:endParaRPr b="1" sz="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highlight>
                            <a:srgbClr val="FFFFFF"/>
                          </a:highlight>
                        </a:rPr>
                        <a:t>20960050 RIO DE JANEIRO RJ</a:t>
                      </a:r>
                      <a:endParaRPr b="1" sz="8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37" name="Google Shape;237;g597c315723_0_109"/>
          <p:cNvGraphicFramePr/>
          <p:nvPr/>
        </p:nvGraphicFramePr>
        <p:xfrm>
          <a:off x="2016550" y="1169900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{FD57BE5E-0250-4F15-8BF0-17D8D1FD75EA}</a:tableStyleId>
              </a:tblPr>
              <a:tblGrid>
                <a:gridCol w="4388825"/>
              </a:tblGrid>
              <a:tr h="142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highlight>
                            <a:srgbClr val="FFFFFF"/>
                          </a:highlight>
                        </a:rPr>
                        <a:t>Outras Unidades Fabris:</a:t>
                      </a:r>
                      <a:endParaRPr sz="8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419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highlight>
                            <a:srgbClr val="FFFFFF"/>
                          </a:highlight>
                        </a:rPr>
                        <a:t>S&amp;T TECHNOLOGY (SHEN ZHEN) CO.,LTD</a:t>
                      </a:r>
                      <a:endParaRPr sz="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highlight>
                            <a:srgbClr val="FFFFFF"/>
                          </a:highlight>
                        </a:rPr>
                        <a:t>BUILDING 12 THE SECOND INDUSTRIAL DISTRICT HOU REI VILLAGE XI XANG TOWN</a:t>
                      </a:r>
                      <a:endParaRPr sz="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highlight>
                            <a:srgbClr val="FFFFFF"/>
                          </a:highlight>
                        </a:rPr>
                        <a:t>SHENZHEN CITY, GUANGDONG PROVINCE - CHINA</a:t>
                      </a:r>
                      <a:endParaRPr sz="8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Antecedentes</a:t>
            </a:r>
            <a:endParaRPr/>
          </a:p>
        </p:txBody>
      </p:sp>
      <p:sp>
        <p:nvSpPr>
          <p:cNvPr id="50" name="Google Shape;50;p3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* Padre Landell de Moura (1861~1928)</a:t>
            </a:r>
            <a:endParaRPr/>
          </a:p>
          <a:p>
            <a:pPr indent="-336550" lvl="0" marL="33972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telefone sem fio</a:t>
            </a:r>
            <a:endParaRPr/>
          </a:p>
          <a:p>
            <a:pPr indent="-336550" lvl="0" marL="33972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telegrafo sem fio</a:t>
            </a:r>
            <a:endParaRPr/>
          </a:p>
          <a:p>
            <a:pPr indent="-336550" lvl="0" marL="33972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trasmissor de ondas</a:t>
            </a:r>
            <a:endParaRPr/>
          </a:p>
          <a:p>
            <a:pPr indent="-336550" lvl="0" marL="33972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36550" lvl="0" marL="33972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* Isac Asimov</a:t>
            </a:r>
            <a:endParaRPr/>
          </a:p>
          <a:p>
            <a:pPr indent="-336550" lvl="0" marL="33972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* Steve Jobs</a:t>
            </a:r>
            <a:endParaRPr/>
          </a:p>
          <a:p>
            <a:pPr indent="-336550" lvl="0" marL="33972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97c315723_0_102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lang="en-US" sz="44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Router Backdoor</a:t>
            </a:r>
            <a:endParaRPr/>
          </a:p>
        </p:txBody>
      </p:sp>
      <p:sp>
        <p:nvSpPr>
          <p:cNvPr id="243" name="Google Shape;243;g597c315723_0_102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g597c315723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975" y="1069911"/>
            <a:ext cx="4894335" cy="546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Internet das coisas</a:t>
            </a:r>
            <a:endParaRPr/>
          </a:p>
        </p:txBody>
      </p:sp>
      <p:sp>
        <p:nvSpPr>
          <p:cNvPr id="250" name="Google Shape;250;p21"/>
          <p:cNvSpPr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014838"/>
            <a:ext cx="9143999" cy="315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257" name="Google Shape;257;p22"/>
          <p:cNvSpPr txBox="1"/>
          <p:nvPr/>
        </p:nvSpPr>
        <p:spPr>
          <a:xfrm>
            <a:off x="2237650" y="15673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Biohacking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58" name="Google Shape;25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0575" y="2852750"/>
            <a:ext cx="2739571" cy="36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6200" y="2879725"/>
            <a:ext cx="3627437" cy="362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6200" y="1257578"/>
            <a:ext cx="3627425" cy="147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266" name="Google Shape;266;p23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67" name="Google Shape;26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7925" y="1223962"/>
            <a:ext cx="5400675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273" name="Google Shape;273;p24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Especificações: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Identificador único e imutável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- 888 bytes de memória programável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Compatível com ISO 14443-A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Cilindro de 2x12 milímetros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Frequência de operação RFID: 125 KHz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Frequência de operação NFC: 13.56 MHz</a:t>
            </a:r>
            <a:endParaRPr/>
          </a:p>
          <a:p>
            <a:pPr indent="-336548" lvl="0" marL="33813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NFC compatível com tipo 2</a:t>
            </a:r>
            <a:endParaRPr/>
          </a:p>
        </p:txBody>
      </p:sp>
      <p:pic>
        <p:nvPicPr>
          <p:cNvPr id="274" name="Google Shape;27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5625" y="5097462"/>
            <a:ext cx="4586287" cy="950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280" name="Google Shape;280;p25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flexível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1" name="Google Shape;28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1750" y="2735262"/>
            <a:ext cx="2611437" cy="261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3537" y="3095625"/>
            <a:ext cx="3340100" cy="187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288" name="Google Shape;288;p26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flexível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9" name="Google Shape;28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8775" y="2808287"/>
            <a:ext cx="5308600" cy="298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295" name="Google Shape;295;p27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96" name="Google Shape;29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7925" y="3328987"/>
            <a:ext cx="6454775" cy="315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9875" y="1223962"/>
            <a:ext cx="3335337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03" name="Google Shape;303;p28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</a:pPr>
            <a:r>
              <a:rPr b="0" i="0" lang="en-US" sz="18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Funcionamento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04" name="Google Shape;30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5" y="2159000"/>
            <a:ext cx="7121525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5625" y="4319587"/>
            <a:ext cx="4319587" cy="243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11" name="Google Shape;311;p29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12" name="Google Shape;31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8287" y="1439862"/>
            <a:ext cx="4981575" cy="50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 txBox="1"/>
          <p:nvPr/>
        </p:nvSpPr>
        <p:spPr>
          <a:xfrm>
            <a:off x="1692275" y="188912"/>
            <a:ext cx="6932612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What this is?</a:t>
            </a:r>
            <a:endParaRPr/>
          </a:p>
        </p:txBody>
      </p:sp>
      <p:sp>
        <p:nvSpPr>
          <p:cNvPr id="56" name="Google Shape;56;p4"/>
          <p:cNvSpPr txBox="1"/>
          <p:nvPr/>
        </p:nvSpPr>
        <p:spPr>
          <a:xfrm>
            <a:off x="1908175" y="1600200"/>
            <a:ext cx="67786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365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urier New"/>
              <a:buChar char="•"/>
            </a:pPr>
            <a:r>
              <a:rPr b="0" i="0" lang="en-US" sz="25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Hacker vs Cracker</a:t>
            </a:r>
            <a:endParaRPr/>
          </a:p>
          <a:p>
            <a:pPr indent="-336550" lvl="0" marL="3365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urier New"/>
              <a:buChar char="•"/>
            </a:pPr>
            <a:r>
              <a:rPr b="0" i="0" lang="en-US" sz="25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Existe segurança Digital?</a:t>
            </a:r>
            <a:endParaRPr/>
          </a:p>
          <a:p>
            <a:pPr indent="-336550" lvl="0" marL="3365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urier New"/>
              <a:buChar char="•"/>
            </a:pPr>
            <a:r>
              <a:rPr b="0" i="0" lang="en-US" sz="25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Defesa Cibernética</a:t>
            </a:r>
            <a:endParaRPr/>
          </a:p>
          <a:p>
            <a:pPr indent="-336550" lvl="0" marL="3365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urier New"/>
              <a:buChar char="•"/>
            </a:pPr>
            <a:r>
              <a:rPr b="0" i="0" lang="en-US" sz="25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Guerra Eletrônica</a:t>
            </a:r>
            <a:endParaRPr/>
          </a:p>
          <a:p>
            <a:pPr indent="-336550" lvl="0" marL="3365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urier New"/>
              <a:buChar char="•"/>
            </a:pPr>
            <a:r>
              <a:rPr b="0" i="0" lang="en-US" sz="25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Deep web vs WWW</a:t>
            </a:r>
            <a:endParaRPr/>
          </a:p>
          <a:p>
            <a:pPr indent="-336550" lvl="0" marL="3365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urier New"/>
              <a:buChar char="•"/>
            </a:pPr>
            <a:r>
              <a:rPr b="0" i="0" lang="en-US" sz="25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Internet das coisas</a:t>
            </a:r>
            <a:endParaRPr/>
          </a:p>
          <a:p>
            <a:pPr indent="-336550" lvl="0" marL="3365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urier New"/>
              <a:buChar char="•"/>
            </a:pPr>
            <a:r>
              <a:rPr b="0" i="0" lang="en-US" sz="25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Blockchain</a:t>
            </a:r>
            <a:endParaRPr/>
          </a:p>
          <a:p>
            <a:pPr indent="-336550" lvl="0" marL="3365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urier New"/>
              <a:buChar char="•"/>
            </a:pPr>
            <a:r>
              <a:rPr b="0" i="0" lang="en-US" sz="25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Biohacking e biotecnologia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18" name="Google Shape;318;p30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19" name="Google Shape;31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5762" y="1327150"/>
            <a:ext cx="3736975" cy="24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7925" y="3859212"/>
            <a:ext cx="5522912" cy="25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1425" y="1327150"/>
            <a:ext cx="3948112" cy="238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27" name="Google Shape;327;p31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28" name="Google Shape;32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6487" y="1871662"/>
            <a:ext cx="5943600" cy="33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34" name="Google Shape;334;p32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35" name="Google Shape;33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2025" y="1944687"/>
            <a:ext cx="6656387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97c315723_0_0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41" name="Google Shape;341;g597c315723_0_0"/>
          <p:cNvSpPr txBox="1"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Smart Gun</a:t>
            </a:r>
            <a:endParaRPr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42" name="Google Shape;342;g597c31572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0550" y="2579000"/>
            <a:ext cx="5286375" cy="31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97c315723_0_36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48" name="Google Shape;348;g597c315723_0_36"/>
          <p:cNvSpPr txBox="1"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Smart Gun</a:t>
            </a:r>
            <a:endParaRPr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49" name="Google Shape;349;g597c315723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5350" y="2183463"/>
            <a:ext cx="6286500" cy="42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55" name="Google Shape;355;p33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56" name="Google Shape;35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1362" y="1555750"/>
            <a:ext cx="6556375" cy="146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2387" y="3244850"/>
            <a:ext cx="5541962" cy="2874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Biochip implantável</a:t>
            </a:r>
            <a:endParaRPr/>
          </a:p>
        </p:txBody>
      </p:sp>
      <p:sp>
        <p:nvSpPr>
          <p:cNvPr id="363" name="Google Shape;363;p34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8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64" name="Google Shape;36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1525" y="1201737"/>
            <a:ext cx="3948112" cy="527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Atualidade</a:t>
            </a:r>
            <a:endParaRPr/>
          </a:p>
        </p:txBody>
      </p:sp>
      <p:sp>
        <p:nvSpPr>
          <p:cNvPr id="370" name="Google Shape;370;p35"/>
          <p:cNvSpPr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2025" y="1360487"/>
            <a:ext cx="5829300" cy="50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6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Atualidade</a:t>
            </a:r>
            <a:endParaRPr/>
          </a:p>
        </p:txBody>
      </p:sp>
      <p:sp>
        <p:nvSpPr>
          <p:cNvPr id="377" name="Google Shape;377;p36"/>
          <p:cNvSpPr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0587" y="2160587"/>
            <a:ext cx="6403975" cy="280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Atualidade</a:t>
            </a:r>
            <a:endParaRPr/>
          </a:p>
        </p:txBody>
      </p:sp>
      <p:sp>
        <p:nvSpPr>
          <p:cNvPr id="384" name="Google Shape;384;p37"/>
          <p:cNvSpPr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1512" y="2316162"/>
            <a:ext cx="6410325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Início da computação pessoal</a:t>
            </a:r>
            <a:endParaRPr/>
          </a:p>
        </p:txBody>
      </p:sp>
      <p:sp>
        <p:nvSpPr>
          <p:cNvPr id="62" name="Google Shape;62;p5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Início da computação pessoal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(Bill Gates 31/01/1976)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63" name="Google Shape;6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9362" y="2808287"/>
            <a:ext cx="6234112" cy="28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Atualidade</a:t>
            </a:r>
            <a:endParaRPr/>
          </a:p>
        </p:txBody>
      </p:sp>
      <p:sp>
        <p:nvSpPr>
          <p:cNvPr id="391" name="Google Shape;391;p38"/>
          <p:cNvSpPr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3487" y="1728787"/>
            <a:ext cx="5703887" cy="372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Atualidade</a:t>
            </a:r>
            <a:endParaRPr/>
          </a:p>
        </p:txBody>
      </p:sp>
      <p:sp>
        <p:nvSpPr>
          <p:cNvPr id="398" name="Google Shape;398;p39"/>
          <p:cNvSpPr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2025" y="1584325"/>
            <a:ext cx="6253162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4825" y="3397250"/>
            <a:ext cx="4730750" cy="27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97c315723_0_27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Atualidade</a:t>
            </a:r>
            <a:endParaRPr/>
          </a:p>
        </p:txBody>
      </p:sp>
      <p:sp>
        <p:nvSpPr>
          <p:cNvPr id="406" name="Google Shape;406;g597c315723_0_27"/>
          <p:cNvSpPr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g597c315723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0050" y="1169884"/>
            <a:ext cx="5230201" cy="555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Atualidade</a:t>
            </a:r>
            <a:endParaRPr/>
          </a:p>
        </p:txBody>
      </p:sp>
      <p:sp>
        <p:nvSpPr>
          <p:cNvPr id="413" name="Google Shape;413;p40"/>
          <p:cNvSpPr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4687" y="1277937"/>
            <a:ext cx="6503987" cy="3113087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0"/>
          <p:cNvSpPr txBox="1"/>
          <p:nvPr/>
        </p:nvSpPr>
        <p:spPr>
          <a:xfrm>
            <a:off x="3590925" y="4552950"/>
            <a:ext cx="3176587" cy="19272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1"/>
          <p:cNvSpPr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1"/>
          <p:cNvSpPr txBox="1"/>
          <p:nvPr/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36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https://www.senado.gov.br/noticias/Jornal/emdiscussao/defesa-nacional/razoes-para-a-implementaao-da-estrategia-nacional-de-defesa/inimigos-invisiveis-a-guerra-cibernetica.aspx</a:t>
            </a:r>
            <a:endParaRPr/>
          </a:p>
          <a:p>
            <a:pPr indent="-336550" lvl="0" marL="3365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http://www.defesanet.com.br/cyberwar/noticia/29114/O-maior-evento-brasileiro-de-Defesa-Cibernetica--Comunicacoes-e-Guerra-Eletronica/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Bluebox (Phreaker)</a:t>
            </a:r>
            <a:endParaRPr/>
          </a:p>
        </p:txBody>
      </p:sp>
      <p:sp>
        <p:nvSpPr>
          <p:cNvPr id="69" name="Google Shape;69;p6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Criado por John Draper, vendido por Steve Wozniak e Steve Jobs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Origem dos crimes cibernéticos (1972)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0" name="Google Shape;7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05175" y="3240087"/>
            <a:ext cx="3606800" cy="223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Mídia, filmes e livros</a:t>
            </a:r>
            <a:endParaRPr/>
          </a:p>
        </p:txBody>
      </p:sp>
      <p:sp>
        <p:nvSpPr>
          <p:cNvPr id="76" name="Google Shape;76;p7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t/>
            </a:r>
            <a:endParaRPr sz="32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Anos 80 e 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7" name="Google Shape;7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2712" y="2956525"/>
            <a:ext cx="209550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2138" y="2973200"/>
            <a:ext cx="2438400" cy="291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0600" y="2973198"/>
            <a:ext cx="1971133" cy="2919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97c315723_0_16"/>
          <p:cNvSpPr txBox="1"/>
          <p:nvPr/>
        </p:nvSpPr>
        <p:spPr>
          <a:xfrm>
            <a:off x="1763712" y="188912"/>
            <a:ext cx="68613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Mídia, filmes e livros</a:t>
            </a:r>
            <a:endParaRPr/>
          </a:p>
        </p:txBody>
      </p:sp>
      <p:sp>
        <p:nvSpPr>
          <p:cNvPr id="85" name="Google Shape;85;g597c315723_0_16"/>
          <p:cNvSpPr txBox="1"/>
          <p:nvPr/>
        </p:nvSpPr>
        <p:spPr>
          <a:xfrm>
            <a:off x="2555875" y="1600200"/>
            <a:ext cx="6130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t/>
            </a:r>
            <a:endParaRPr sz="32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Anos </a:t>
            </a:r>
            <a:r>
              <a:rPr lang="en-US" sz="32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2000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86" name="Google Shape;86;g597c315723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300" y="2901937"/>
            <a:ext cx="2095500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597c315723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3750" y="2913348"/>
            <a:ext cx="2095501" cy="29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597c315723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6100" y="2913350"/>
            <a:ext cx="1956615" cy="29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/>
          <p:nvPr/>
        </p:nvSpPr>
        <p:spPr>
          <a:xfrm>
            <a:off x="1763712" y="188912"/>
            <a:ext cx="6861175" cy="98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ourier New"/>
              <a:buNone/>
            </a:pPr>
            <a:r>
              <a:rPr b="0" i="0" lang="en-US" sz="44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Popularização da internet (</a:t>
            </a: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Anos 90)</a:t>
            </a:r>
            <a:endParaRPr/>
          </a:p>
        </p:txBody>
      </p:sp>
      <p:sp>
        <p:nvSpPr>
          <p:cNvPr id="94" name="Google Shape;94;p8"/>
          <p:cNvSpPr txBox="1"/>
          <p:nvPr/>
        </p:nvSpPr>
        <p:spPr>
          <a:xfrm>
            <a:off x="2555875" y="1600200"/>
            <a:ext cx="6130925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Software Open Source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Linux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urier New"/>
              <a:buNone/>
            </a:pPr>
            <a:r>
              <a:rPr b="0" i="0" lang="en-US" sz="3200" u="none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 A maior criação dos hackers foi a internet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2010-05-23T14:28:12Z</dcterms:created>
  <dc:creator>Mariajose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